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4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5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ctrTitle"/>
          </p:nvPr>
        </p:nvSpPr>
        <p:spPr>
          <a:xfrm>
            <a:off x="688205" y="1222048"/>
            <a:ext cx="7839638" cy="3108993"/>
          </a:xfrm>
          <a:solidFill>
            <a:srgbClr val="FFE100"/>
          </a:solidFill>
        </p:spPr>
        <p:txBody>
          <a:bodyPr anchor="t"/>
          <a:lstStyle/>
          <a:p>
            <a:pPr algn="l"/>
            <a:r>
              <a:rPr lang="en-US" altLang="zh-CN" b="1" i="1" u="sng"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Crystal structure</a:t>
            </a:r>
          </a:p>
        </p:txBody>
      </p:sp>
      <p:sp>
        <p:nvSpPr>
          <p:cNvPr id="1048608" name="Subtitle 2"/>
          <p:cNvSpPr>
            <a:spLocks noGrp="1"/>
          </p:cNvSpPr>
          <p:nvPr>
            <p:ph type="subTitle" idx="1"/>
          </p:nvPr>
        </p:nvSpPr>
        <p:spPr>
          <a:xfrm>
            <a:off x="685799" y="2068028"/>
            <a:ext cx="7842045" cy="4395541"/>
          </a:xfrm>
          <a:solidFill>
            <a:srgbClr val="FFE100"/>
          </a:solidFill>
        </p:spPr>
        <p:txBody>
          <a:bodyPr anchor="t"/>
          <a:lstStyle/>
          <a:p>
            <a:pPr algn="r"/>
            <a:r>
              <a:rPr lang="en-US" altLang="zh-CN" b="1" dirty="0">
                <a:solidFill>
                  <a:srgbClr val="FF0000"/>
                </a:solidFill>
              </a:rPr>
              <a:t>- By </a:t>
            </a:r>
            <a:r>
              <a:rPr lang="en-US" altLang="zh-CN" b="1" dirty="0" err="1">
                <a:solidFill>
                  <a:srgbClr val="FF0000"/>
                </a:solidFill>
              </a:rPr>
              <a:t>Bhagyawati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</a:rPr>
              <a:t>sahu</a:t>
            </a:r>
            <a:endParaRPr lang="en-US" altLang="zh-CN" dirty="0"/>
          </a:p>
          <a:p>
            <a:pPr algn="r"/>
            <a:r>
              <a:rPr lang="en-US" altLang="zh-CN" b="1" dirty="0" err="1">
                <a:solidFill>
                  <a:srgbClr val="FF0000"/>
                </a:solidFill>
              </a:rPr>
              <a:t>Bsc</a:t>
            </a:r>
            <a:r>
              <a:rPr lang="en-US" altLang="zh-CN" b="1" dirty="0">
                <a:solidFill>
                  <a:srgbClr val="FF0000"/>
                </a:solidFill>
              </a:rPr>
              <a:t>. -</a:t>
            </a:r>
            <a:r>
              <a:rPr lang="en-US" altLang="zh-CN" b="1" dirty="0" err="1">
                <a:solidFill>
                  <a:srgbClr val="FF0000"/>
                </a:solidFill>
              </a:rPr>
              <a:t>lll</a:t>
            </a:r>
            <a:r>
              <a:rPr lang="en-US" altLang="zh-CN" b="1" dirty="0">
                <a:solidFill>
                  <a:srgbClr val="FF0000"/>
                </a:solidFill>
              </a:rPr>
              <a:t> year ( </a:t>
            </a:r>
            <a:r>
              <a:rPr lang="en-US" altLang="zh-CN" b="1" dirty="0" err="1">
                <a:solidFill>
                  <a:srgbClr val="FF0000"/>
                </a:solidFill>
              </a:rPr>
              <a:t>maths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</a:p>
          <a:p>
            <a:pPr algn="r"/>
            <a:r>
              <a:rPr lang="en-US" altLang="zh-CN" b="1" dirty="0" smtClean="0">
                <a:solidFill>
                  <a:srgbClr val="FF0000"/>
                </a:solidFill>
              </a:rPr>
              <a:t>Date – 25.05.2021</a:t>
            </a:r>
            <a:endParaRPr lang="en-US" altLang="zh-CN" dirty="0"/>
          </a:p>
          <a:p>
            <a:pPr algn="r"/>
            <a:endParaRPr lang="en-US" altLang="zh-CN" dirty="0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5293" y="3325156"/>
            <a:ext cx="7480217" cy="284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title"/>
          </p:nvPr>
        </p:nvSpPr>
        <p:spPr>
          <a:solidFill>
            <a:srgbClr val="FFE100"/>
          </a:solidFill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Outline-</a:t>
            </a:r>
            <a:endParaRPr lang="en-US"/>
          </a:p>
        </p:txBody>
      </p:sp>
      <p:sp>
        <p:nvSpPr>
          <p:cNvPr id="1048610" name="Content Placeholder 1048609"/>
          <p:cNvSpPr>
            <a:spLocks noGrp="1"/>
          </p:cNvSpPr>
          <p:nvPr>
            <p:ph idx="1"/>
          </p:nvPr>
        </p:nvSpPr>
        <p:spPr>
          <a:xfrm>
            <a:off x="618115" y="1444894"/>
            <a:ext cx="7898012" cy="4518201"/>
          </a:xfrm>
          <a:solidFill>
            <a:srgbClr val="FFE100"/>
          </a:solidFill>
        </p:spPr>
        <p:txBody>
          <a:bodyPr>
            <a:normAutofit fontScale="89643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1.  क्रिस्टल संरचना ( crystal structure) 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2.   जालक एवम् आधार की परिभाषा                             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      (Defination of Lattice and basis ) 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3.   ठोसों का क्रिस्टलीय तथा ग्लासी रूप                                          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    ( Crystalline and Glassy forms of solids)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4.  क्रिस्टलीय तथा अक्रिस्टलीय ठोसों में अंतर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     ( Defferent between crystalline and non crystalline  solids)              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5.  द्रव क्रिस्टल ( Liquid crystals)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 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2" name="Text Placeholder 1048611"/>
          <p:cNvSpPr>
            <a:spLocks noGrp="1"/>
          </p:cNvSpPr>
          <p:nvPr>
            <p:ph type="body" idx="1"/>
          </p:nvPr>
        </p:nvSpPr>
        <p:spPr>
          <a:xfrm>
            <a:off x="623888" y="766338"/>
            <a:ext cx="7886700" cy="5323313"/>
          </a:xfrm>
          <a:solidFill>
            <a:srgbClr val="FFE100"/>
          </a:solidFill>
        </p:spPr>
        <p:txBody>
          <a:bodyPr/>
          <a:lstStyle/>
          <a:p>
            <a:r>
              <a:rPr lang="en-US" sz="4000" u="sng">
                <a:solidFill>
                  <a:srgbClr val="02A5E3"/>
                </a:solidFill>
              </a:rPr>
              <a:t>Crystal structure : -</a:t>
            </a:r>
            <a:r>
              <a:rPr lang="en-US" sz="4000" u="sng">
                <a:solidFill>
                  <a:srgbClr val="00B0F0"/>
                </a:solidFill>
              </a:rPr>
              <a:t> </a:t>
            </a:r>
            <a:endParaRPr lang="en-US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1" y="2179818"/>
            <a:ext cx="7320099" cy="349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title"/>
          </p:nvPr>
        </p:nvSpPr>
        <p:spPr>
          <a:solidFill>
            <a:srgbClr val="FFE100"/>
          </a:solidFill>
        </p:spPr>
        <p:txBody>
          <a:bodyPr/>
          <a:lstStyle/>
          <a:p>
            <a:endParaRPr lang="en-US"/>
          </a:p>
        </p:txBody>
      </p:sp>
      <p:sp>
        <p:nvSpPr>
          <p:cNvPr id="1048614" name="Text Placeholder 1048613"/>
          <p:cNvSpPr>
            <a:spLocks noGrp="1"/>
          </p:cNvSpPr>
          <p:nvPr>
            <p:ph type="body" idx="1"/>
          </p:nvPr>
        </p:nvSpPr>
        <p:spPr>
          <a:xfrm>
            <a:off x="623888" y="759846"/>
            <a:ext cx="7886700" cy="5329805"/>
          </a:xfrm>
          <a:prstGeom prst="rect">
            <a:avLst/>
          </a:prstGeom>
          <a:solidFill>
            <a:srgbClr val="FFE100"/>
          </a:solidFill>
        </p:spPr>
        <p:txBody>
          <a:bodyPr/>
          <a:lstStyle/>
          <a:p>
            <a:r>
              <a:rPr lang="en-US" sz="4000">
                <a:solidFill>
                  <a:srgbClr val="00B0F0"/>
                </a:solidFill>
              </a:rPr>
              <a:t>  </a:t>
            </a:r>
            <a:r>
              <a:rPr lang="en-US" sz="4000" b="1" i="1" u="sng">
                <a:solidFill>
                  <a:srgbClr val="00B0F0"/>
                </a:solidFill>
              </a:rPr>
              <a:t>जालक एवम् आधार :-</a:t>
            </a:r>
            <a:endParaRPr lang="en-US" b="1" i="1" u="sng"/>
          </a:p>
          <a:p>
            <a:r>
              <a:rPr lang="en-US" sz="3600">
                <a:solidFill>
                  <a:srgbClr val="000000"/>
                </a:solidFill>
              </a:rPr>
              <a:t>a. जालक ( Lattice)-</a:t>
            </a:r>
            <a:r>
              <a:rPr lang="en-US" sz="2800">
                <a:solidFill>
                  <a:srgbClr val="800000"/>
                </a:solidFill>
              </a:rPr>
              <a:t> लेटिस ( या जालक)  किसी क्रिस्टल की संरचना को ज्यामितीय रूप से व्यक्त करने के लिए प्रयुक्त बिंदुओं का समूह है l इन बिंदुओं को जालक बिंदु या lattice point कहते हैंl </a:t>
            </a:r>
            <a:endParaRPr lang="en-US"/>
          </a:p>
          <a:p>
            <a:r>
              <a:rPr lang="en-US" sz="3600">
                <a:solidFill>
                  <a:srgbClr val="000000"/>
                </a:solidFill>
              </a:rPr>
              <a:t>b. आधार  ( Basis)-</a:t>
            </a:r>
            <a:r>
              <a:rPr lang="en-US" sz="2800">
                <a:solidFill>
                  <a:srgbClr val="800000"/>
                </a:solidFill>
              </a:rPr>
              <a:t> जालक बिंदु से संबंधित परमाणु अथवा अणु को आधार या basis कहते है l</a:t>
            </a:r>
            <a:endParaRPr lang="en-US"/>
          </a:p>
          <a:p>
            <a:r>
              <a:rPr lang="en-US" sz="3600">
                <a:solidFill>
                  <a:srgbClr val="800000"/>
                </a:solidFill>
              </a:rPr>
              <a:t> </a:t>
            </a:r>
            <a:r>
              <a:rPr lang="en-US" sz="3600">
                <a:solidFill>
                  <a:srgbClr val="000000"/>
                </a:solidFill>
              </a:rPr>
              <a:t> </a:t>
            </a:r>
            <a:endParaRPr lang="en-US"/>
          </a:p>
          <a:p>
            <a:r>
              <a:rPr lang="en-US" sz="2800">
                <a:solidFill>
                  <a:srgbClr val="800000"/>
                </a:solidFill>
              </a:rPr>
              <a:t>            </a:t>
            </a:r>
            <a:r>
              <a:rPr lang="en-US" sz="3600">
                <a:solidFill>
                  <a:srgbClr val="800000"/>
                </a:solidFill>
              </a:rPr>
              <a:t> </a:t>
            </a:r>
            <a:r>
              <a:rPr lang="en-US" sz="1200">
                <a:solidFill>
                  <a:srgbClr val="8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3600">
                <a:solidFill>
                  <a:srgbClr val="800000"/>
                </a:solidFill>
              </a:rPr>
              <a:t> </a:t>
            </a:r>
            <a:r>
              <a:rPr lang="en-US" sz="3600">
                <a:solidFill>
                  <a:srgbClr val="00B0F0"/>
                </a:solidFill>
              </a:rPr>
              <a:t>जालक + आधार =  क्रिस्टल संरचना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3600">
                <a:solidFill>
                  <a:srgbClr val="8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3600">
                <a:solidFill>
                  <a:srgbClr val="000000"/>
                </a:solidFill>
              </a:rPr>
              <a:t> 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6" name="Text Placeholder 1048615"/>
          <p:cNvSpPr>
            <a:spLocks noGrp="1"/>
          </p:cNvSpPr>
          <p:nvPr>
            <p:ph type="body" idx="1"/>
          </p:nvPr>
        </p:nvSpPr>
        <p:spPr>
          <a:xfrm>
            <a:off x="628649" y="456009"/>
            <a:ext cx="7886700" cy="5360196"/>
          </a:xfrm>
          <a:solidFill>
            <a:srgbClr val="FFE100"/>
          </a:solidFill>
        </p:spPr>
        <p:txBody>
          <a:bodyPr/>
          <a:lstStyle/>
          <a:p>
            <a:r>
              <a:rPr lang="en-US" sz="3600" u="sng"/>
              <a:t>ठोसों का क्रिस्टलीय  तथा ग्लासी रूप :</a:t>
            </a:r>
          </a:p>
          <a:p>
            <a:r>
              <a:rPr lang="en-US" sz="3200" b="1" u="none">
                <a:solidFill>
                  <a:srgbClr val="0000FF"/>
                </a:solidFill>
              </a:rPr>
              <a:t>क्रिस्टलीय ठोस -  </a:t>
            </a:r>
            <a:r>
              <a:rPr lang="en-US" sz="2800" b="1" u="none">
                <a:solidFill>
                  <a:srgbClr val="000000"/>
                </a:solidFill>
              </a:rPr>
              <a:t>वे ठोस पदार्थ जिनमे सभी परमाणु एक    </a:t>
            </a:r>
            <a:endParaRPr lang="en-US" sz="3600" u="sng"/>
          </a:p>
          <a:p>
            <a:r>
              <a:rPr lang="en-US" sz="2800" b="1" u="none">
                <a:solidFill>
                  <a:srgbClr val="000000"/>
                </a:solidFill>
              </a:rPr>
              <a:t>                           नियमित क्रम में व्यवस्थित होते हैं, </a:t>
            </a:r>
            <a:endParaRPr lang="en-US" sz="3600" u="sng"/>
          </a:p>
          <a:p>
            <a:r>
              <a:rPr lang="en-US" sz="2800" b="1" u="none">
                <a:solidFill>
                  <a:srgbClr val="000000"/>
                </a:solidFill>
              </a:rPr>
              <a:t>                           क्रिस्टलीय ठोस कहलाते हैं l</a:t>
            </a:r>
            <a:endParaRPr lang="en-US" sz="3600" u="sng"/>
          </a:p>
          <a:p>
            <a:r>
              <a:rPr lang="en-US" sz="2800" b="1" u="none">
                <a:solidFill>
                  <a:srgbClr val="C00000"/>
                </a:solidFill>
              </a:rPr>
              <a:t>उदाहरण - </a:t>
            </a:r>
            <a:r>
              <a:rPr lang="en-US" sz="2800" b="1" u="none">
                <a:solidFill>
                  <a:srgbClr val="000000"/>
                </a:solidFill>
              </a:rPr>
              <a:t>शर्करा चीनी, डायमंड , सल्फर आदि l</a:t>
            </a:r>
            <a:r>
              <a:rPr lang="en-US" sz="2800" b="1" u="none">
                <a:solidFill>
                  <a:srgbClr val="C00000"/>
                </a:solidFill>
              </a:rPr>
              <a:t> </a:t>
            </a:r>
            <a:endParaRPr lang="en-US" sz="3600" u="sng"/>
          </a:p>
          <a:p>
            <a:r>
              <a:rPr lang="en-US" sz="2800" b="1" u="none">
                <a:solidFill>
                  <a:srgbClr val="000000"/>
                </a:solidFill>
              </a:rPr>
              <a:t>  </a:t>
            </a:r>
            <a:r>
              <a:rPr lang="en-US" sz="3200" b="1" u="none">
                <a:solidFill>
                  <a:srgbClr val="0000FF"/>
                </a:solidFill>
              </a:rPr>
              <a:t>        </a:t>
            </a:r>
            <a:r>
              <a:rPr lang="en-US" sz="2400" b="0" u="none">
                <a:solidFill>
                  <a:srgbClr val="000000"/>
                </a:solidFill>
              </a:rPr>
              <a:t>    </a:t>
            </a:r>
            <a:endParaRPr lang="en-US" sz="3600" u="sng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22135" y="3325498"/>
            <a:ext cx="5314557" cy="2230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04859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1" name="Text Placeholder 1048600"/>
          <p:cNvSpPr>
            <a:spLocks noGrp="1"/>
          </p:cNvSpPr>
          <p:nvPr>
            <p:ph type="body" idx="1"/>
          </p:nvPr>
        </p:nvSpPr>
        <p:spPr>
          <a:xfrm>
            <a:off x="-249778" y="-456876"/>
            <a:ext cx="9393778" cy="7771752"/>
          </a:xfrm>
          <a:solidFill>
            <a:srgbClr val="FFE100"/>
          </a:solidFill>
        </p:spPr>
        <p:txBody>
          <a:bodyPr/>
          <a:lstStyle/>
          <a:p>
            <a:r>
              <a:rPr lang="en-US" sz="3600"/>
              <a:t>Differe</a:t>
            </a:r>
            <a:endParaRPr lang="en-US"/>
          </a:p>
          <a:p>
            <a:r>
              <a:rPr lang="en-US" sz="3600"/>
              <a:t>   </a:t>
            </a:r>
            <a:r>
              <a:rPr lang="en-US" sz="3600" b="1"/>
              <a:t>क्रिस्टलीय तथा अक्रिस्टलीय ठोसों में अंतर -</a:t>
            </a:r>
            <a:endParaRPr lang="en-US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rcRect t="45025" r="27" b="35757"/>
          <a:stretch>
            <a:fillRect/>
          </a:stretch>
        </p:blipFill>
        <p:spPr>
          <a:xfrm>
            <a:off x="589746" y="970771"/>
            <a:ext cx="8110531" cy="5425258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7"/>
          <p:cNvSpPr>
            <a:spLocks noGrp="1"/>
          </p:cNvSpPr>
          <p:nvPr>
            <p:ph type="title"/>
          </p:nvPr>
        </p:nvSpPr>
        <p:spPr>
          <a:xfrm flipV="1">
            <a:off x="623888" y="743001"/>
            <a:ext cx="7886700" cy="966738"/>
          </a:xfrm>
        </p:spPr>
        <p:txBody>
          <a:bodyPr/>
          <a:lstStyle/>
          <a:p>
            <a:endParaRPr lang="en-US"/>
          </a:p>
        </p:txBody>
      </p:sp>
      <p:sp>
        <p:nvSpPr>
          <p:cNvPr id="1048599" name="Text Placeholder 1048598"/>
          <p:cNvSpPr>
            <a:spLocks noGrp="1"/>
          </p:cNvSpPr>
          <p:nvPr>
            <p:ph type="body" idx="1"/>
          </p:nvPr>
        </p:nvSpPr>
        <p:spPr>
          <a:xfrm>
            <a:off x="623887" y="743000"/>
            <a:ext cx="7886700" cy="5463082"/>
          </a:xfrm>
          <a:solidFill>
            <a:srgbClr val="FFE100"/>
          </a:solidFill>
        </p:spPr>
        <p:txBody>
          <a:bodyPr/>
          <a:lstStyle/>
          <a:p>
            <a:r>
              <a:rPr lang="en-US" sz="3200" b="1">
                <a:solidFill>
                  <a:srgbClr val="6600CC"/>
                </a:solidFill>
              </a:rPr>
              <a:t>अक्रिस्टलीय ठोस -</a:t>
            </a:r>
            <a:r>
              <a:rPr lang="en-US" sz="2800" b="1">
                <a:solidFill>
                  <a:srgbClr val="000000"/>
                </a:solidFill>
              </a:rPr>
              <a:t> वे ठोस पदार्थ जिनमे परमाणुओं की कोई </a:t>
            </a:r>
            <a:endParaRPr lang="en-US"/>
          </a:p>
          <a:p>
            <a:r>
              <a:rPr lang="en-US" sz="2800" b="1">
                <a:solidFill>
                  <a:srgbClr val="000000"/>
                </a:solidFill>
              </a:rPr>
              <a:t>                           निश्चित व्यवस्था नहीं होती है, अर्थात् जिनकी कोई लाक्षणिक ज्यामितीय आकृति नहीं होती है , अक्रिस्टलीय ठोस कहलाते हैं l </a:t>
            </a:r>
            <a:endParaRPr lang="en-US"/>
          </a:p>
          <a:p>
            <a:r>
              <a:rPr lang="en-US" sz="2800" b="1">
                <a:solidFill>
                  <a:srgbClr val="C00000"/>
                </a:solidFill>
              </a:rPr>
              <a:t>उदाहरण - </a:t>
            </a:r>
            <a:r>
              <a:rPr lang="en-US" sz="2800" b="1">
                <a:solidFill>
                  <a:srgbClr val="000000"/>
                </a:solidFill>
              </a:rPr>
              <a:t> प्लास्टिक, रबर, कांच ( glass )  आदि l </a:t>
            </a:r>
            <a:endParaRPr lang="en-US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51" y="3089277"/>
            <a:ext cx="5593578" cy="293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0485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5" name="Text Placeholder 1048594"/>
          <p:cNvSpPr>
            <a:spLocks noGrp="1"/>
          </p:cNvSpPr>
          <p:nvPr>
            <p:ph type="body" idx="1"/>
          </p:nvPr>
        </p:nvSpPr>
        <p:spPr>
          <a:xfrm>
            <a:off x="623888" y="722016"/>
            <a:ext cx="7886700" cy="5367635"/>
          </a:xfrm>
          <a:solidFill>
            <a:srgbClr val="FFE100"/>
          </a:solidFill>
        </p:spPr>
        <p:txBody>
          <a:bodyPr/>
          <a:lstStyle/>
          <a:p>
            <a:r>
              <a:rPr lang="en-US" sz="4400" b="1">
                <a:solidFill>
                  <a:srgbClr val="008000"/>
                </a:solidFill>
              </a:rPr>
              <a:t>द्रव  क्रिस्टल ( Liquid Crystals ) -</a:t>
            </a:r>
            <a:endParaRPr lang="en-US"/>
          </a:p>
          <a:p>
            <a:r>
              <a:rPr lang="en-US" sz="2800" b="1">
                <a:solidFill>
                  <a:srgbClr val="9933FF"/>
                </a:solidFill>
              </a:rPr>
              <a:t>द्रव क्रिस्टल वे पदार्थ हैं जो एक निश्चित ताप सीमा के अंतर्गत तरल (fluid) होते हैं, लेकिन इनमें विषम दैशिक गुण होता है l</a:t>
            </a:r>
            <a:endParaRPr lang="en-US"/>
          </a:p>
          <a:p>
            <a:r>
              <a:rPr lang="en-US" sz="2800" b="1">
                <a:solidFill>
                  <a:srgbClr val="008000"/>
                </a:solidFill>
              </a:rPr>
              <a:t>उदाहरण  - </a:t>
            </a:r>
            <a:r>
              <a:rPr lang="en-US" sz="2800" b="1">
                <a:solidFill>
                  <a:srgbClr val="9933FF"/>
                </a:solidFill>
              </a:rPr>
              <a:t> कोलेस्ट्रॉल   एस्टर l</a:t>
            </a:r>
            <a:endParaRPr lang="en-US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9933" y="2815487"/>
            <a:ext cx="7260028" cy="2849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595"/>
          <p:cNvSpPr>
            <a:spLocks noGrp="1"/>
          </p:cNvSpPr>
          <p:nvPr>
            <p:ph type="title"/>
          </p:nvPr>
        </p:nvSpPr>
        <p:spPr>
          <a:xfrm>
            <a:off x="623888" y="1588573"/>
            <a:ext cx="7886700" cy="2973903"/>
          </a:xfrm>
        </p:spPr>
        <p:txBody>
          <a:bodyPr/>
          <a:lstStyle/>
          <a:p>
            <a:endParaRPr lang="en-US"/>
          </a:p>
        </p:txBody>
      </p:sp>
      <p:sp>
        <p:nvSpPr>
          <p:cNvPr id="1048597" name="Text Placeholder 1048596"/>
          <p:cNvSpPr>
            <a:spLocks noGrp="1"/>
          </p:cNvSpPr>
          <p:nvPr>
            <p:ph type="body" idx="1"/>
          </p:nvPr>
        </p:nvSpPr>
        <p:spPr>
          <a:xfrm>
            <a:off x="623888" y="1559492"/>
            <a:ext cx="7886700" cy="4530159"/>
          </a:xfrm>
          <a:solidFill>
            <a:srgbClr val="FFE100"/>
          </a:solidFill>
        </p:spPr>
        <p:txBody>
          <a:bodyPr anchor="ctr" anchorCtr="1"/>
          <a:lstStyle/>
          <a:p>
            <a:r>
              <a:rPr lang="en-US" sz="4000" b="1" i="1"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Thank you....🙏😊</a:t>
            </a:r>
            <a:endParaRPr lang="en-US" b="1" i="1"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WPS Office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Crystal structure</vt:lpstr>
      <vt:lpstr>Outline-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structure</dc:title>
  <dc:creator>V2029</dc:creator>
  <cp:lastModifiedBy>GOVT.NAVEEN CO.GURUR</cp:lastModifiedBy>
  <cp:revision>1</cp:revision>
  <dcterms:created xsi:type="dcterms:W3CDTF">2015-05-08T06:30:45Z</dcterms:created>
  <dcterms:modified xsi:type="dcterms:W3CDTF">2021-11-30T05:45:37Z</dcterms:modified>
</cp:coreProperties>
</file>